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</p:sldMasterIdLst>
  <p:notesMasterIdLst>
    <p:notesMasterId r:id="rId22"/>
  </p:notesMasterIdLst>
  <p:sldIdLst>
    <p:sldId id="256" r:id="rId2"/>
    <p:sldId id="257" r:id="rId3"/>
    <p:sldId id="263" r:id="rId4"/>
    <p:sldId id="258" r:id="rId5"/>
    <p:sldId id="260" r:id="rId6"/>
    <p:sldId id="264" r:id="rId7"/>
    <p:sldId id="259" r:id="rId8"/>
    <p:sldId id="265" r:id="rId9"/>
    <p:sldId id="262" r:id="rId10"/>
    <p:sldId id="261" r:id="rId11"/>
    <p:sldId id="266" r:id="rId12"/>
    <p:sldId id="27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41CB0-3BFF-B543-9D92-BCA14A05B145}" type="datetimeFigureOut">
              <a:rPr lang="en-US" smtClean="0"/>
              <a:t>6/16/23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D1E31-682E-B64D-A682-521E04338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3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1E31-682E-B64D-A682-521E043381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48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H1: respondents in general support in-party messages. Our treatment worked!</a:t>
            </a:r>
          </a:p>
          <a:p>
            <a:r>
              <a:rPr lang="en-US" dirty="0"/>
              <a:t># However, there is heterogeneity: they support the messages less when they are nostalgic/have scapegoats</a:t>
            </a:r>
          </a:p>
          <a:p>
            <a:r>
              <a:rPr lang="en-US" dirty="0"/>
              <a:t># Especially when there are scapegoats</a:t>
            </a:r>
          </a:p>
          <a:p>
            <a:r>
              <a:rPr lang="en-US" dirty="0"/>
              <a:t># This is against our expectations, although as we will see later the story has another side.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1E31-682E-B64D-A682-521E043381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01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H2: Yes! Right-wing voters (dis)like nostalgia more (less) than left-wing voters</a:t>
            </a:r>
          </a:p>
          <a:p>
            <a:r>
              <a:rPr lang="en-US" dirty="0"/>
              <a:t># Because, actually, the gap in support between nostalgic and non-nostalgic is higher</a:t>
            </a:r>
          </a:p>
          <a:p>
            <a:r>
              <a:rPr lang="en-US" dirty="0"/>
              <a:t># among right-wing voters.</a:t>
            </a:r>
            <a:br>
              <a:rPr lang="en-US" dirty="0"/>
            </a:br>
            <a:r>
              <a:rPr lang="en-US" dirty="0"/>
              <a:t>#Left-wing voters do not make a big difference between nostalgic and non-nostalgic messages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1E31-682E-B64D-A682-521E043381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01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#H3: Populists do dislike messages using scapegoats less than non-populists.</a:t>
            </a:r>
          </a:p>
          <a:p>
            <a:r>
              <a:rPr lang="en-US" dirty="0"/>
              <a:t># They still slightly prefer a message without scapegoat but minimally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1E31-682E-B64D-A682-521E043381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42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1E31-682E-B64D-A682-521E043381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7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1E31-682E-B64D-A682-521E043381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44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516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32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56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84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04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56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2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15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62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90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58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60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6" r:id="rId6"/>
    <p:sldLayoutId id="2147483731" r:id="rId7"/>
    <p:sldLayoutId id="2147483732" r:id="rId8"/>
    <p:sldLayoutId id="2147483733" r:id="rId9"/>
    <p:sldLayoutId id="2147483735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Rectangle 2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Rectangle 29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E5CABC-0D51-813E-E6F2-DF398CCA7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216" y="1076324"/>
            <a:ext cx="6272784" cy="1535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dirty="0"/>
              <a:t>Do We All Long for the Past? Investigating Nostalgia as an Affective Political Rhetorical Strategy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624DF-DD49-79A3-DEEB-C5ED565A5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89" r="23386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40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33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3EAB05-E971-6384-B19C-D7D813BDF2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216" y="3351276"/>
            <a:ext cx="6272784" cy="28256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1" dirty="0" err="1">
                <a:effectLst/>
              </a:rPr>
              <a:t>Mariken</a:t>
            </a:r>
            <a:r>
              <a:rPr lang="en-US" sz="1500" b="1" dirty="0">
                <a:effectLst/>
              </a:rPr>
              <a:t> A.C.G. van der Velden </a:t>
            </a:r>
            <a:endParaRPr lang="en-US" sz="1500" dirty="0"/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i="1" dirty="0">
                <a:effectLst/>
              </a:rPr>
              <a:t>Vrije Universiteit Amsterdam </a:t>
            </a:r>
            <a:endParaRPr lang="en-US" sz="1500" dirty="0"/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effectLst/>
              </a:rPr>
              <a:t>Alberto </a:t>
            </a:r>
            <a:r>
              <a:rPr lang="en-US" sz="1500" b="1" dirty="0" err="1">
                <a:effectLst/>
              </a:rPr>
              <a:t>López</a:t>
            </a:r>
            <a:r>
              <a:rPr lang="en-US" sz="1500" b="1" dirty="0">
                <a:effectLst/>
              </a:rPr>
              <a:t> Ortega </a:t>
            </a:r>
            <a:endParaRPr lang="en-US" sz="1500" dirty="0"/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i="1" dirty="0">
                <a:effectLst/>
              </a:rPr>
              <a:t>Vrije Universiteit Amsterdam </a:t>
            </a:r>
            <a:endParaRPr lang="en-US" sz="1500" dirty="0"/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effectLst/>
              </a:rPr>
              <a:t>Denise J. Roth </a:t>
            </a:r>
            <a:endParaRPr lang="en-US" sz="1500" dirty="0"/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i="1" dirty="0">
                <a:effectLst/>
              </a:rPr>
              <a:t>Vrije Universiteit Amsterdam </a:t>
            </a:r>
            <a:endParaRPr lang="en-US" sz="1500" dirty="0"/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effectLst/>
              </a:rPr>
              <a:t>Puck </a:t>
            </a:r>
            <a:r>
              <a:rPr lang="en-US" sz="1500" b="1" dirty="0" err="1">
                <a:effectLst/>
              </a:rPr>
              <a:t>Guldemond</a:t>
            </a:r>
            <a:r>
              <a:rPr lang="en-US" sz="1500" b="1" dirty="0">
                <a:effectLst/>
              </a:rPr>
              <a:t> </a:t>
            </a:r>
            <a:endParaRPr lang="en-US" sz="1500" dirty="0"/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i="1" dirty="0">
                <a:effectLst/>
              </a:rPr>
              <a:t>Wageningen </a:t>
            </a:r>
            <a:r>
              <a:rPr lang="en-US" sz="1500" i="1" dirty="0" err="1">
                <a:effectLst/>
              </a:rPr>
              <a:t>Universtiy</a:t>
            </a:r>
            <a:r>
              <a:rPr lang="en-US" sz="1500" i="1" dirty="0">
                <a:effectLst/>
              </a:rPr>
              <a:t> &amp; Research </a:t>
            </a:r>
            <a:endParaRPr lang="en-US" sz="1500" dirty="0"/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322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F8BD-E45E-06A6-47D5-F8C01B31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8E6FD-BD3A-8B8E-8BC8-49566E1BC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PCA to establish the overlap between populist attitudes and reluctant measures of nostalgia </a:t>
            </a:r>
          </a:p>
          <a:p>
            <a:r>
              <a:rPr lang="en-US" dirty="0"/>
              <a:t>9 classic items on </a:t>
            </a:r>
            <a:r>
              <a:rPr lang="en-US" i="1" dirty="0"/>
              <a:t>populist attitudes</a:t>
            </a:r>
          </a:p>
          <a:p>
            <a:pPr marL="457200" lvl="1" indent="0">
              <a:buNone/>
            </a:pPr>
            <a:r>
              <a:rPr lang="en-GB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(e.g., “What is called ‘compromising‘ in politics is really just betraying your principles”, “The will of the common people should be the highest principle in politics”)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/>
              <a:t>11 items of ‘Below are some things that have changed in the last 50 years. Do you think these things make modern life worse or better?” (Heath, Richards, and </a:t>
            </a:r>
            <a:r>
              <a:rPr lang="en-US" dirty="0" err="1"/>
              <a:t>Jungblut</a:t>
            </a:r>
            <a:r>
              <a:rPr lang="en-US" dirty="0"/>
              <a:t> 2022). </a:t>
            </a:r>
          </a:p>
          <a:p>
            <a:pPr marL="457200" lvl="1" indent="0">
              <a:buNone/>
            </a:pPr>
            <a:r>
              <a:rPr lang="en-GB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(e.g.,  “Greater ethnic diversity in Dutch villages and cities”,  “Fewer working-class politicians”, “New ways of communication, such as Facebook or Instagram”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113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7F8BD-E45E-06A6-47D5-F8C01B31B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Analysis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142754-1F69-73B5-35B0-C26E4368F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9276" y="625683"/>
            <a:ext cx="6437026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16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7F8BD-E45E-06A6-47D5-F8C01B31B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Analysis 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Content Placeholder 6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6C989B67-FCB6-4F86-8DA7-B0F06A1CC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612" y="2050814"/>
            <a:ext cx="8444773" cy="449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15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F8BD-E45E-06A6-47D5-F8C01B31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8E6FD-BD3A-8B8E-8BC8-49566E1BC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337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7F8BD-E45E-06A6-47D5-F8C01B31B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Analysis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3CE68D-228B-FA56-E006-2C40E16C9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741" y="426772"/>
            <a:ext cx="6921565" cy="60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78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F8BD-E45E-06A6-47D5-F8C01B31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8E6FD-BD3A-8B8E-8BC8-49566E1BC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Pre-registered experiment</a:t>
            </a:r>
          </a:p>
        </p:txBody>
      </p:sp>
    </p:spTree>
    <p:extLst>
      <p:ext uri="{BB962C8B-B14F-4D97-AF65-F5344CB8AC3E}">
        <p14:creationId xmlns:p14="http://schemas.microsoft.com/office/powerpoint/2010/main" val="4231566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F8BD-E45E-06A6-47D5-F8C01B31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198CF8-1AF3-7DDE-E2CA-3F775BDE0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9560" y="2070315"/>
            <a:ext cx="6940143" cy="463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93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7F8BD-E45E-06A6-47D5-F8C01B31B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Analysis 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3B7133-5C85-F1F6-2219-459B4F213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93149" y="1016932"/>
            <a:ext cx="6770720" cy="48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29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7F8BD-E45E-06A6-47D5-F8C01B31B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Analysis 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0765AA-BF53-E3DC-06EA-4F740D149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539" y="1080945"/>
            <a:ext cx="6582846" cy="469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26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7F8BD-E45E-06A6-47D5-F8C01B31B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Analysis 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8A371-0553-6767-EC61-1B1599BCE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133" y="1122363"/>
            <a:ext cx="6854781" cy="472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76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Rectangle 106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8" name="Rectangle 106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79" name="Rectangle 1068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80" name="Rectangle 107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D54B-4E49-0C81-8829-F77C017EB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Motivation</a:t>
            </a:r>
          </a:p>
        </p:txBody>
      </p:sp>
      <p:sp>
        <p:nvSpPr>
          <p:cNvPr id="1081" name="Rectangle: Rounded Corners 107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030" name="Picture 6" descr="The myth of Brexit as imperial nostalgia">
            <a:extLst>
              <a:ext uri="{FF2B5EF4-FFF2-40B4-BE49-F238E27FC236}">
                <a16:creationId xmlns:a16="http://schemas.microsoft.com/office/drawing/2014/main" id="{3E4B3DA5-D1E8-FEB1-7D6A-06F1F05B3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572" y="2159144"/>
            <a:ext cx="5596128" cy="40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onald Trump: make America great again by letting more countries have nukes  - Vox">
            <a:extLst>
              <a:ext uri="{FF2B5EF4-FFF2-40B4-BE49-F238E27FC236}">
                <a16:creationId xmlns:a16="http://schemas.microsoft.com/office/drawing/2014/main" id="{1229CBB4-7D81-ADA4-9CF2-A0685E887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0302" y="2613829"/>
            <a:ext cx="5596128" cy="314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968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F8BD-E45E-06A6-47D5-F8C01B31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8E6FD-BD3A-8B8E-8BC8-49566E1BC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Nostalgia is a flexible strategic tool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Voters long for different moments in the past, some of them more ideologically loaded than others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Does it persuades voters?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 a likely case --intra-party messaging– we find that nostalgic messages decrease support for messages, although less so for progressive voters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However, all voters seem to think nostalgic messages will work better for like-minded voters. </a:t>
            </a:r>
          </a:p>
        </p:txBody>
      </p:sp>
    </p:spTree>
    <p:extLst>
      <p:ext uri="{BB962C8B-B14F-4D97-AF65-F5344CB8AC3E}">
        <p14:creationId xmlns:p14="http://schemas.microsoft.com/office/powerpoint/2010/main" val="167934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Rectangle 106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1" name="Rectangle 107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73" name="Rectangle 1072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75" name="Rectangle 107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D54B-4E49-0C81-8829-F77C017EB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Motivation</a:t>
            </a:r>
          </a:p>
        </p:txBody>
      </p:sp>
      <p:sp>
        <p:nvSpPr>
          <p:cNvPr id="1077" name="Rectangle: Rounded Corners 107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78CAD7-DA20-0112-75AE-3BDA0EC86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979" y="2104936"/>
            <a:ext cx="3332041" cy="444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89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9" name="Rectangle 410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D54B-4E49-0C81-8829-F77C017EB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Motivation</a:t>
            </a:r>
          </a:p>
        </p:txBody>
      </p:sp>
      <p:sp>
        <p:nvSpPr>
          <p:cNvPr id="4111" name="Rectangle: Rounded Corners 411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098" name="Picture 2" descr="Radical left gains ground ahead of French vote - The Washington Post">
            <a:extLst>
              <a:ext uri="{FF2B5EF4-FFF2-40B4-BE49-F238E27FC236}">
                <a16:creationId xmlns:a16="http://schemas.microsoft.com/office/drawing/2014/main" id="{F6F71B72-9C9A-5C4D-8A1E-1D7CC33D3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572" y="2243086"/>
            <a:ext cx="5596128" cy="388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956AD2-AD27-A8D4-7B0F-9B0BA05D0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2585848"/>
            <a:ext cx="5596128" cy="320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18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F126-0439-860F-3590-F186719C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F8936-7BCA-ED6F-0FCD-FCAB27878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Nostalgia is </a:t>
            </a:r>
            <a:r>
              <a:rPr lang="en-US" i="1" dirty="0"/>
              <a:t>an </a:t>
            </a:r>
            <a:r>
              <a:rPr lang="en-US" b="1" i="1" dirty="0"/>
              <a:t>affective</a:t>
            </a:r>
            <a:r>
              <a:rPr lang="en-US" i="1" dirty="0"/>
              <a:t> rhetorical style that political actors across the ideological spectrum have in their toolkit to persuade voters (e.g. (</a:t>
            </a:r>
            <a:r>
              <a:rPr lang="en-US" i="1" dirty="0" err="1"/>
              <a:t>Stefaniak</a:t>
            </a:r>
            <a:r>
              <a:rPr lang="en-US" i="1" dirty="0"/>
              <a:t> et al. 2021)</a:t>
            </a:r>
          </a:p>
          <a:p>
            <a:pPr lvl="1"/>
            <a:r>
              <a:rPr lang="en-US" i="1" dirty="0"/>
              <a:t>Reluctant, progressive, and playful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89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F126-0439-860F-3590-F186719C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F8936-7BCA-ED6F-0FCD-FCAB27878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Nostalgia is </a:t>
            </a:r>
            <a:r>
              <a:rPr lang="en-US" i="1" dirty="0"/>
              <a:t>an </a:t>
            </a:r>
            <a:r>
              <a:rPr lang="en-US" b="1" i="1" dirty="0"/>
              <a:t>affective</a:t>
            </a:r>
            <a:r>
              <a:rPr lang="en-US" i="1" dirty="0"/>
              <a:t> rhetorical style that political actors across the ideological spectrum have in their toolkit to persuade voters (e.g. (</a:t>
            </a:r>
            <a:r>
              <a:rPr lang="en-US" i="1" dirty="0" err="1"/>
              <a:t>Stefaniak</a:t>
            </a:r>
            <a:r>
              <a:rPr lang="en-US" i="1" dirty="0"/>
              <a:t> et al. 2021)</a:t>
            </a:r>
          </a:p>
          <a:p>
            <a:pPr lvl="1"/>
            <a:r>
              <a:rPr lang="en-US" i="1" dirty="0"/>
              <a:t>Reluctant, progressive, and playful</a:t>
            </a:r>
          </a:p>
          <a:p>
            <a:r>
              <a:rPr lang="en-US" dirty="0"/>
              <a:t>Nostalgia is (perceived as) </a:t>
            </a:r>
            <a:r>
              <a:rPr lang="en-US" i="1" dirty="0"/>
              <a:t>a </a:t>
            </a:r>
            <a:r>
              <a:rPr lang="en-US" b="1" i="1" dirty="0"/>
              <a:t>persuasive</a:t>
            </a:r>
            <a:r>
              <a:rPr lang="en-US" i="1" dirty="0"/>
              <a:t> rhetorical style that political actors across the ideological spectrum:</a:t>
            </a:r>
            <a:endParaRPr lang="en-US" dirty="0"/>
          </a:p>
          <a:p>
            <a:pPr lvl="1"/>
            <a:r>
              <a:rPr lang="en-US" dirty="0"/>
              <a:t>Should be differentiated from (often dog-whistled) scapegoating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53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7" name="Rectangle: Rounded Corners 308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074" name="Picture 2" descr="Sweden Then vs. Sweden Now image-macros">
            <a:extLst>
              <a:ext uri="{FF2B5EF4-FFF2-40B4-BE49-F238E27FC236}">
                <a16:creationId xmlns:a16="http://schemas.microsoft.com/office/drawing/2014/main" id="{428F781C-CAE5-8B09-9E01-51248613B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572" y="2189091"/>
            <a:ext cx="11420856" cy="399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238D94-B9CE-EBEC-3A93-8F37C8A8E5E9}"/>
              </a:ext>
            </a:extLst>
          </p:cNvPr>
          <p:cNvSpPr txBox="1"/>
          <p:nvPr/>
        </p:nvSpPr>
        <p:spPr>
          <a:xfrm>
            <a:off x="4300152" y="518658"/>
            <a:ext cx="378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Examples of explicit scapegoats</a:t>
            </a:r>
          </a:p>
        </p:txBody>
      </p:sp>
    </p:spTree>
    <p:extLst>
      <p:ext uri="{BB962C8B-B14F-4D97-AF65-F5344CB8AC3E}">
        <p14:creationId xmlns:p14="http://schemas.microsoft.com/office/powerpoint/2010/main" val="4150090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F126-0439-860F-3590-F186719C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F8936-7BCA-ED6F-0FCD-FCAB27878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Nostalgia is </a:t>
            </a:r>
            <a:r>
              <a:rPr lang="en-US" i="1" dirty="0"/>
              <a:t>an </a:t>
            </a:r>
            <a:r>
              <a:rPr lang="en-US" b="1" i="1" dirty="0"/>
              <a:t>affective</a:t>
            </a:r>
            <a:r>
              <a:rPr lang="en-US" i="1" dirty="0"/>
              <a:t> rhetorical style that political actors across the ideological spectrum have in their toolkit to persuade voters (e.g. (</a:t>
            </a:r>
            <a:r>
              <a:rPr lang="en-US" i="1" dirty="0" err="1"/>
              <a:t>Stefaniak</a:t>
            </a:r>
            <a:r>
              <a:rPr lang="en-US" i="1" dirty="0"/>
              <a:t> et al. 2021)</a:t>
            </a:r>
          </a:p>
          <a:p>
            <a:pPr lvl="1"/>
            <a:r>
              <a:rPr lang="en-US" i="1" dirty="0"/>
              <a:t>Reluctant, progressive, and playful</a:t>
            </a:r>
          </a:p>
          <a:p>
            <a:r>
              <a:rPr lang="en-US" dirty="0"/>
              <a:t>Nostalgia is (perceived as) </a:t>
            </a:r>
            <a:r>
              <a:rPr lang="en-US" i="1" dirty="0"/>
              <a:t>a </a:t>
            </a:r>
            <a:r>
              <a:rPr lang="en-US" b="1" i="1" dirty="0"/>
              <a:t>persuasive</a:t>
            </a:r>
            <a:r>
              <a:rPr lang="en-US" i="1" dirty="0"/>
              <a:t> rhetorical style that political actors across the ideological spectrum:</a:t>
            </a:r>
            <a:endParaRPr lang="en-US" dirty="0"/>
          </a:p>
          <a:p>
            <a:pPr lvl="1"/>
            <a:r>
              <a:rPr lang="en-US" dirty="0"/>
              <a:t>Should be differentiated from (often dog-whistled) scapegoating </a:t>
            </a:r>
          </a:p>
          <a:p>
            <a:pPr lvl="1"/>
            <a:r>
              <a:rPr lang="en-US" dirty="0"/>
              <a:t>Right-wing voters will be more persuaded by nostalgic messages</a:t>
            </a:r>
          </a:p>
          <a:p>
            <a:pPr lvl="1"/>
            <a:r>
              <a:rPr lang="en-US" dirty="0"/>
              <a:t>Populists will be more persuaded by messages mentioning scapegoats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419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F126-0439-860F-3590-F186719C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F8936-7BCA-ED6F-0FCD-FCAB27878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Is nostalgia inseparable from nativist populism? If not, what ideations of nostalgia do citizens hold?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Is nostalgia a persuasive strategy in every parties’ toolkit? </a:t>
            </a:r>
          </a:p>
        </p:txBody>
      </p:sp>
    </p:spTree>
    <p:extLst>
      <p:ext uri="{BB962C8B-B14F-4D97-AF65-F5344CB8AC3E}">
        <p14:creationId xmlns:p14="http://schemas.microsoft.com/office/powerpoint/2010/main" val="84063998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41243F"/>
      </a:dk2>
      <a:lt2>
        <a:srgbClr val="E2E8E7"/>
      </a:lt2>
      <a:accent1>
        <a:srgbClr val="C6969B"/>
      </a:accent1>
      <a:accent2>
        <a:srgbClr val="BA7F9D"/>
      </a:accent2>
      <a:accent3>
        <a:srgbClr val="C492C1"/>
      </a:accent3>
      <a:accent4>
        <a:srgbClr val="A57FBA"/>
      </a:accent4>
      <a:accent5>
        <a:srgbClr val="A196C6"/>
      </a:accent5>
      <a:accent6>
        <a:srgbClr val="7F8ABA"/>
      </a:accent6>
      <a:hlink>
        <a:srgbClr val="568E88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2015</TotalTime>
  <Words>634</Words>
  <Application>Microsoft Macintosh PowerPoint</Application>
  <PresentationFormat>Widescreen</PresentationFormat>
  <Paragraphs>68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Avenir Next LT Pro</vt:lpstr>
      <vt:lpstr>Calibri</vt:lpstr>
      <vt:lpstr>Neue Haas Grotesk Text Pro</vt:lpstr>
      <vt:lpstr>AccentBoxVTI</vt:lpstr>
      <vt:lpstr>Do We All Long for the Past? Investigating Nostalgia as an Affective Political Rhetorical Strategy </vt:lpstr>
      <vt:lpstr>Motivation</vt:lpstr>
      <vt:lpstr>Motivation</vt:lpstr>
      <vt:lpstr>Motivation</vt:lpstr>
      <vt:lpstr>Theory</vt:lpstr>
      <vt:lpstr>Theory</vt:lpstr>
      <vt:lpstr>PowerPoint Presentation</vt:lpstr>
      <vt:lpstr>Theory</vt:lpstr>
      <vt:lpstr>We ask</vt:lpstr>
      <vt:lpstr>Analysis 1</vt:lpstr>
      <vt:lpstr>Analysis 1</vt:lpstr>
      <vt:lpstr>Analysis 1</vt:lpstr>
      <vt:lpstr>Analysis 2</vt:lpstr>
      <vt:lpstr>Analysis 2</vt:lpstr>
      <vt:lpstr>Analysis 3</vt:lpstr>
      <vt:lpstr>Analysis 3</vt:lpstr>
      <vt:lpstr>Analysis 3</vt:lpstr>
      <vt:lpstr>Analysis 3</vt:lpstr>
      <vt:lpstr>Analysis 3</vt:lpstr>
      <vt:lpstr>Wrapping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We All Long for the Past? Investigating Nostalgia as an Affective Political Rhetorical Strategy </dc:title>
  <dc:creator>López Ortega, A. (Alberto)</dc:creator>
  <cp:lastModifiedBy>López Ortega, A. (Alberto)</cp:lastModifiedBy>
  <cp:revision>2</cp:revision>
  <dcterms:created xsi:type="dcterms:W3CDTF">2023-06-15T21:12:39Z</dcterms:created>
  <dcterms:modified xsi:type="dcterms:W3CDTF">2023-06-17T09:53:32Z</dcterms:modified>
</cp:coreProperties>
</file>